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78" r:id="rId35"/>
    <p:sldId id="286" r:id="rId36"/>
    <p:sldId id="279" r:id="rId37"/>
    <p:sldId id="284" r:id="rId38"/>
    <p:sldId id="285" r:id="rId39"/>
    <p:sldId id="331" r:id="rId40"/>
    <p:sldId id="33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5D8A-9250-4E24-8C18-38F67EF01DB0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BF913-D4E8-419F-AF3F-9D0CE8C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39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40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3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1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0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3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AAC2-76D7-4EB4-B3B5-BBB545ACA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9F74A-C771-4EA1-8906-334B022A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7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5/7330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Processing (1) – </a:t>
            </a:r>
          </a:p>
          <a:p>
            <a:r>
              <a:rPr lang="en-US" dirty="0"/>
              <a:t>Storage &amp; File Structures</a:t>
            </a:r>
          </a:p>
        </p:txBody>
      </p:sp>
    </p:spTree>
    <p:extLst>
      <p:ext uri="{BB962C8B-B14F-4D97-AF65-F5344CB8AC3E}">
        <p14:creationId xmlns:p14="http://schemas.microsoft.com/office/powerpoint/2010/main" val="220460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</a:t>
            </a:r>
            <a:r>
              <a:rPr lang="en-US" altLang="en-US" dirty="0" err="1"/>
              <a:t>msec</a:t>
            </a:r>
            <a:r>
              <a:rPr lang="en-US" altLang="en-US" dirty="0"/>
              <a:t>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1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Consider the following numbers</a:t>
            </a:r>
          </a:p>
          <a:p>
            <a:pPr lvl="2"/>
            <a:r>
              <a:rPr lang="en-US" dirty="0"/>
              <a:t>Seek time = 7 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Rotational Latency = 5ms</a:t>
            </a:r>
          </a:p>
          <a:p>
            <a:pPr lvl="2"/>
            <a:r>
              <a:rPr lang="en-US" dirty="0"/>
              <a:t>Data transfer rate = 50 MB per second</a:t>
            </a:r>
          </a:p>
          <a:p>
            <a:pPr lvl="1"/>
            <a:r>
              <a:rPr lang="en-US" dirty="0"/>
              <a:t>Reading one 4KB block</a:t>
            </a:r>
          </a:p>
          <a:p>
            <a:pPr lvl="2"/>
            <a:r>
              <a:rPr lang="en-US" dirty="0"/>
              <a:t>Time = 4K / 50M = 0.078125 </a:t>
            </a:r>
            <a:r>
              <a:rPr lang="en-US" dirty="0" err="1"/>
              <a:t>ms</a:t>
            </a:r>
            <a:r>
              <a:rPr lang="en-US" dirty="0"/>
              <a:t> (1/100 times of seek/rotation)</a:t>
            </a:r>
          </a:p>
          <a:p>
            <a:pPr lvl="1"/>
            <a:r>
              <a:rPr lang="en-US" dirty="0"/>
              <a:t>So reading one block = 7 + 5 + 0.078125ms = 12.078125ms</a:t>
            </a:r>
          </a:p>
          <a:p>
            <a:pPr lvl="1"/>
            <a:r>
              <a:rPr lang="en-US" dirty="0"/>
              <a:t>Reading 10 consecutive blocks same track = 7 + 5 + 10 * 0.078125 = 12.78125ms</a:t>
            </a:r>
          </a:p>
          <a:p>
            <a:pPr lvl="1"/>
            <a:r>
              <a:rPr lang="en-US" dirty="0"/>
              <a:t>Reading 10 blocks on different tracks = 10 * (7 + 5 + 0.078125) = 120.78125ms</a:t>
            </a:r>
          </a:p>
        </p:txBody>
      </p:sp>
    </p:spTree>
    <p:extLst>
      <p:ext uri="{BB962C8B-B14F-4D97-AF65-F5344CB8AC3E}">
        <p14:creationId xmlns:p14="http://schemas.microsoft.com/office/powerpoint/2010/main" val="413855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Data that are accessed together should be store “adjacent”</a:t>
            </a:r>
          </a:p>
          <a:p>
            <a:pPr lvl="2"/>
            <a:r>
              <a:rPr lang="en-US" dirty="0"/>
              <a:t>Within the same track at the minimum</a:t>
            </a:r>
          </a:p>
          <a:p>
            <a:pPr lvl="2"/>
            <a:r>
              <a:rPr lang="en-US" dirty="0"/>
              <a:t>Usually means that each table is to be stored in a file</a:t>
            </a:r>
          </a:p>
          <a:p>
            <a:pPr lvl="3"/>
            <a:r>
              <a:rPr lang="en-US" dirty="0"/>
              <a:t>Operating Systems has tools to “defragment” the files</a:t>
            </a:r>
          </a:p>
          <a:p>
            <a:pPr lvl="1"/>
            <a:r>
              <a:rPr lang="en-US" dirty="0"/>
              <a:t>Data that is accessed often should be put into memory</a:t>
            </a:r>
          </a:p>
          <a:p>
            <a:pPr lvl="2"/>
            <a:r>
              <a:rPr lang="en-US" dirty="0"/>
              <a:t>Buffering</a:t>
            </a:r>
          </a:p>
        </p:txBody>
      </p:sp>
    </p:spTree>
    <p:extLst>
      <p:ext uri="{BB962C8B-B14F-4D97-AF65-F5344CB8AC3E}">
        <p14:creationId xmlns:p14="http://schemas.microsoft.com/office/powerpoint/2010/main" val="385683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Non-volatile storage</a:t>
            </a:r>
          </a:p>
          <a:p>
            <a:r>
              <a:rPr lang="en-US" dirty="0"/>
              <a:t>Evolved from EPROM/EEPROM</a:t>
            </a:r>
          </a:p>
          <a:p>
            <a:r>
              <a:rPr lang="en-US" dirty="0"/>
              <a:t>Each unit is a “gate”</a:t>
            </a:r>
          </a:p>
          <a:p>
            <a:r>
              <a:rPr lang="en-US" dirty="0"/>
              <a:t>Storage can be set (to 1) by passing electricity to form a second gate in the structure – that is stable</a:t>
            </a:r>
          </a:p>
          <a:p>
            <a:r>
              <a:rPr lang="en-US" dirty="0"/>
              <a:t>Applying electricity in different way can “erase” the bit and allow it to be rewritten again</a:t>
            </a:r>
          </a:p>
          <a:p>
            <a:pPr lvl="1"/>
            <a:r>
              <a:rPr lang="en-US" dirty="0"/>
              <a:t>Erase first, than rewrite</a:t>
            </a:r>
          </a:p>
          <a:p>
            <a:r>
              <a:rPr lang="en-US" dirty="0"/>
              <a:t>Two types of flash – NAND and NOR (based on the logic used to set the bit)</a:t>
            </a:r>
          </a:p>
          <a:p>
            <a:r>
              <a:rPr lang="en-US" dirty="0"/>
              <a:t>NAND bit are cheaper and more scalable as mass storage</a:t>
            </a:r>
          </a:p>
          <a:p>
            <a:pPr lvl="1"/>
            <a:r>
              <a:rPr lang="en-US" dirty="0"/>
              <a:t>However, slower but have to be erased in blocks</a:t>
            </a:r>
          </a:p>
          <a:p>
            <a:pPr lvl="1"/>
            <a:r>
              <a:rPr lang="en-US" dirty="0"/>
              <a:t>Each time a block need to be erased before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7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NAND-based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NAND flash </a:t>
            </a:r>
          </a:p>
          <a:p>
            <a:pPr lvl="1"/>
            <a:r>
              <a:rPr lang="en-US" altLang="en-US" dirty="0"/>
              <a:t>used widely for storage, cheaper than NOR flash</a:t>
            </a:r>
          </a:p>
          <a:p>
            <a:pPr lvl="1"/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Slower than RAM, but faster than the hard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 lvl="1"/>
            <a:r>
              <a:rPr lang="en-US" altLang="en-US" dirty="0"/>
              <a:t>Solid state disks </a:t>
            </a:r>
          </a:p>
          <a:p>
            <a:pPr lvl="2"/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2"/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</a:t>
            </a:r>
            <a:r>
              <a:rPr lang="en-US" altLang="en-US" dirty="0" err="1"/>
              <a:t>PCIe</a:t>
            </a:r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6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NAND-based storage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3984679"/>
            <a:ext cx="3419722" cy="12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NAND-based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</a:t>
            </a:r>
            <a:r>
              <a:rPr lang="en-IN" dirty="0" err="1"/>
              <a:t>PCIe</a:t>
            </a:r>
            <a:endParaRPr lang="en-IN" dirty="0"/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</a:t>
            </a:r>
            <a:r>
              <a:rPr lang="en-IN" dirty="0" err="1"/>
              <a:t>PCIe</a:t>
            </a:r>
            <a:endParaRPr lang="en-IN" dirty="0"/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8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Suppose you have a hard disk with a reliability of 90%</a:t>
            </a:r>
          </a:p>
          <a:p>
            <a:pPr lvl="1"/>
            <a:r>
              <a:rPr lang="en-US" dirty="0"/>
              <a:t>You may apply engineering skills to make a more reliable one, but it tends to be expensive. </a:t>
            </a:r>
          </a:p>
          <a:p>
            <a:pPr lvl="1"/>
            <a:r>
              <a:rPr lang="en-US" dirty="0"/>
              <a:t>However, if you take two hard drives with 70% reliability (which will likely be quite a bit cheaper than the first disk) and duplicate the data </a:t>
            </a:r>
          </a:p>
          <a:p>
            <a:pPr lvl="1"/>
            <a:r>
              <a:rPr lang="en-US" dirty="0"/>
              <a:t>Then assuming independence</a:t>
            </a:r>
          </a:p>
          <a:p>
            <a:pPr lvl="2"/>
            <a:r>
              <a:rPr lang="en-US" dirty="0"/>
              <a:t>Probability of failure = (1 – 0.7)</a:t>
            </a:r>
            <a:r>
              <a:rPr lang="en-US" baseline="30000" dirty="0"/>
              <a:t>2</a:t>
            </a:r>
            <a:r>
              <a:rPr lang="en-US" dirty="0"/>
              <a:t> = 0.09</a:t>
            </a:r>
          </a:p>
          <a:p>
            <a:pPr lvl="2"/>
            <a:r>
              <a:rPr lang="en-US" dirty="0"/>
              <a:t>Achieve same reliability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question</a:t>
            </a:r>
          </a:p>
          <a:p>
            <a:pPr lvl="1"/>
            <a:r>
              <a:rPr lang="en-US" dirty="0"/>
              <a:t>Suppose I sent an SQL query to MySQL like:</a:t>
            </a:r>
          </a:p>
          <a:p>
            <a:pPr lvl="2"/>
            <a:r>
              <a:rPr lang="en-US" dirty="0"/>
              <a:t>SELECT id, name </a:t>
            </a:r>
          </a:p>
          <a:p>
            <a:pPr marL="914400" lvl="2" indent="0">
              <a:buNone/>
            </a:pPr>
            <a:r>
              <a:rPr lang="en-US" dirty="0"/>
              <a:t>    FROM Student, Advise, Instructor</a:t>
            </a:r>
          </a:p>
          <a:p>
            <a:pPr marL="914400" lvl="2" indent="0">
              <a:buNone/>
            </a:pPr>
            <a:r>
              <a:rPr lang="en-US" dirty="0"/>
              <a:t>    WHERE Student.id = </a:t>
            </a:r>
            <a:r>
              <a:rPr lang="en-US" dirty="0" err="1"/>
              <a:t>Advise.student_id</a:t>
            </a:r>
            <a:r>
              <a:rPr lang="en-US" dirty="0"/>
              <a:t> AND 	    	 	</a:t>
            </a:r>
            <a:r>
              <a:rPr lang="en-US" dirty="0" err="1"/>
              <a:t>Advise.instructor_id</a:t>
            </a:r>
            <a:r>
              <a:rPr lang="en-US" dirty="0"/>
              <a:t> = Instructor.id  AND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err="1"/>
              <a:t>Advise.department</a:t>
            </a:r>
            <a:r>
              <a:rPr lang="en-US" dirty="0"/>
              <a:t> = “CS” AND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err="1"/>
              <a:t>Student.gpa</a:t>
            </a:r>
            <a:r>
              <a:rPr lang="en-US" dirty="0"/>
              <a:t> &gt;= 3.0</a:t>
            </a:r>
          </a:p>
          <a:p>
            <a:pPr lvl="1"/>
            <a:r>
              <a:rPr lang="en-US" dirty="0"/>
              <a:t>This query tell the database what the answer to be</a:t>
            </a:r>
          </a:p>
          <a:p>
            <a:pPr lvl="1"/>
            <a:r>
              <a:rPr lang="en-US" dirty="0"/>
              <a:t>But does not tell the database how to get the results</a:t>
            </a:r>
          </a:p>
          <a:p>
            <a:pPr lvl="2"/>
            <a:r>
              <a:rPr lang="en-US" dirty="0"/>
              <a:t>The database management system (DBMS) need to figure it out  </a:t>
            </a:r>
          </a:p>
        </p:txBody>
      </p:sp>
    </p:spTree>
    <p:extLst>
      <p:ext uri="{BB962C8B-B14F-4D97-AF65-F5344CB8AC3E}">
        <p14:creationId xmlns:p14="http://schemas.microsoft.com/office/powerpoint/2010/main" val="92460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What other advantage can we have with this set up?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Parallelism (Two process can read the disk at the same time)</a:t>
            </a:r>
          </a:p>
          <a:p>
            <a:r>
              <a:rPr lang="en-US" dirty="0">
                <a:solidFill>
                  <a:srgbClr val="002060"/>
                </a:solidFill>
              </a:rPr>
              <a:t>Does writing necessarily take longer?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Not necessarily, since we can write in parallel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However, scheduling constraints may affect when one can write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Need extra controller hardware to take care of the problem (not that expensive nowadays)</a:t>
            </a:r>
          </a:p>
          <a:p>
            <a:r>
              <a:rPr lang="en-US" dirty="0">
                <a:solidFill>
                  <a:srgbClr val="002060"/>
                </a:solidFill>
              </a:rPr>
              <a:t>Any other way that parallelism can help?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What if I request a large amount of data?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How data is spread around the disks are important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current main drawback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Storage efficiency is halved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As data is duplicated, you require double the storage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How to get around that problem?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Parity bits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An extra bit that is added to each byte, such that at the end the total number of 1s are even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So when we read a byte + the parity bit, we can check whether there is an error with the byte (assume at most one error)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1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 of multiple disks and make it looks like a single disk to the users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</p:txBody>
      </p:sp>
    </p:spTree>
    <p:extLst>
      <p:ext uri="{BB962C8B-B14F-4D97-AF65-F5344CB8AC3E}">
        <p14:creationId xmlns:p14="http://schemas.microsoft.com/office/powerpoint/2010/main" val="66737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Various different level proposed</a:t>
            </a:r>
          </a:p>
          <a:p>
            <a:r>
              <a:rPr lang="en-US" dirty="0"/>
              <a:t>Differs in</a:t>
            </a:r>
          </a:p>
          <a:p>
            <a:pPr lvl="1"/>
            <a:r>
              <a:rPr lang="en-US" dirty="0"/>
              <a:t>Amount of redundancy</a:t>
            </a:r>
          </a:p>
          <a:p>
            <a:pPr lvl="1"/>
            <a:r>
              <a:rPr lang="en-US" dirty="0"/>
              <a:t>How data are distributed through various disks</a:t>
            </a:r>
          </a:p>
          <a:p>
            <a:r>
              <a:rPr lang="en-US" dirty="0"/>
              <a:t>Basic notion</a:t>
            </a:r>
          </a:p>
          <a:p>
            <a:pPr lvl="1"/>
            <a:r>
              <a:rPr lang="en-US" dirty="0"/>
              <a:t>We assume there are N disks storing data </a:t>
            </a:r>
          </a:p>
          <a:p>
            <a:pPr lvl="1"/>
            <a:r>
              <a:rPr lang="en-US" dirty="0"/>
              <a:t>We will add K disks for redundancy purposes</a:t>
            </a:r>
          </a:p>
          <a:p>
            <a:pPr lvl="2"/>
            <a:r>
              <a:rPr lang="en-US" dirty="0"/>
              <a:t>Notice that N does not have to be equal to K</a:t>
            </a:r>
          </a:p>
          <a:p>
            <a:pPr lvl="1"/>
            <a:r>
              <a:rPr lang="en-US" dirty="0"/>
              <a:t>Various methods of organizing data on the disks (e.g. where to put the redundant data)</a:t>
            </a:r>
          </a:p>
          <a:p>
            <a:pPr lvl="1"/>
            <a:r>
              <a:rPr lang="en-US" dirty="0"/>
              <a:t>We assume chances of 2 disks failing at the same time is very small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measure effectiveness of various RAID level in the following way:</a:t>
            </a:r>
          </a:p>
          <a:p>
            <a:pPr lvl="1"/>
            <a:r>
              <a:rPr lang="en-US" dirty="0"/>
              <a:t>Increased Reliability: how much reliability increased </a:t>
            </a:r>
          </a:p>
          <a:p>
            <a:pPr lvl="1"/>
            <a:r>
              <a:rPr lang="en-US" dirty="0"/>
              <a:t>Overhead: How much extra disks are needed (expressed as K/N)</a:t>
            </a:r>
          </a:p>
          <a:p>
            <a:pPr lvl="1"/>
            <a:r>
              <a:rPr lang="en-US" dirty="0"/>
              <a:t>I/O performance: How does I/O perform, do parallelism helps</a:t>
            </a:r>
          </a:p>
          <a:p>
            <a:pPr lvl="1"/>
            <a:r>
              <a:rPr lang="en-US" dirty="0"/>
              <a:t>Different kind of I/O</a:t>
            </a:r>
          </a:p>
          <a:p>
            <a:pPr lvl="2"/>
            <a:r>
              <a:rPr lang="en-US" dirty="0"/>
              <a:t>Short reads/write: reading/writing a few random blocks</a:t>
            </a:r>
          </a:p>
          <a:p>
            <a:pPr lvl="2"/>
            <a:r>
              <a:rPr lang="en-US" dirty="0"/>
              <a:t>Long reads/write: reading/writing  a (large) file sequentially</a:t>
            </a:r>
          </a:p>
          <a:p>
            <a:pPr lvl="2"/>
            <a:r>
              <a:rPr lang="en-US" dirty="0"/>
              <a:t>Read-modify-write: read a block, modify the content and then immediately write it back</a:t>
            </a:r>
          </a:p>
        </p:txBody>
      </p:sp>
    </p:spTree>
    <p:extLst>
      <p:ext uri="{BB962C8B-B14F-4D97-AF65-F5344CB8AC3E}">
        <p14:creationId xmlns:p14="http://schemas.microsoft.com/office/powerpoint/2010/main" val="203791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disk in parallel</a:t>
            </a:r>
          </a:p>
          <a:p>
            <a:r>
              <a:rPr lang="en-US" dirty="0"/>
              <a:t>No redundancy</a:t>
            </a:r>
          </a:p>
          <a:p>
            <a:pPr lvl="1"/>
            <a:r>
              <a:rPr lang="en-US" dirty="0"/>
              <a:t>No improvement in reliability</a:t>
            </a:r>
          </a:p>
          <a:p>
            <a:r>
              <a:rPr lang="en-US" dirty="0"/>
              <a:t>How do parallelism help?</a:t>
            </a:r>
          </a:p>
          <a:p>
            <a:pPr lvl="1"/>
            <a:r>
              <a:rPr lang="en-US" dirty="0"/>
              <a:t>Short read/write: Yes, if data are spread across different disks</a:t>
            </a:r>
          </a:p>
          <a:p>
            <a:pPr lvl="1"/>
            <a:r>
              <a:rPr lang="en-US" dirty="0"/>
              <a:t>Long read/write: Doesn’t help (since file reside on a single disk</a:t>
            </a:r>
          </a:p>
          <a:p>
            <a:pPr lvl="2"/>
            <a:r>
              <a:rPr lang="en-US" dirty="0"/>
              <a:t>Can we do anything about it?  </a:t>
            </a:r>
          </a:p>
        </p:txBody>
      </p:sp>
    </p:spTree>
    <p:extLst>
      <p:ext uri="{BB962C8B-B14F-4D97-AF65-F5344CB8AC3E}">
        <p14:creationId xmlns:p14="http://schemas.microsoft.com/office/powerpoint/2010/main" val="106487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Block Striping</a:t>
            </a:r>
          </a:p>
          <a:p>
            <a:pPr lvl="1"/>
            <a:r>
              <a:rPr lang="en-US" dirty="0"/>
              <a:t>With n disks, block I of a file go to disk (</a:t>
            </a:r>
            <a:r>
              <a:rPr lang="en-US" dirty="0" err="1"/>
              <a:t>i</a:t>
            </a:r>
            <a:r>
              <a:rPr lang="en-US" dirty="0"/>
              <a:t> mod n + 1)</a:t>
            </a:r>
          </a:p>
          <a:p>
            <a:pPr lvl="1"/>
            <a:r>
              <a:rPr lang="en-US" dirty="0"/>
              <a:t>Now long reads can be </a:t>
            </a:r>
            <a:r>
              <a:rPr lang="en-US" dirty="0" err="1"/>
              <a:t>parallized</a:t>
            </a:r>
            <a:endParaRPr lang="en-US" dirty="0"/>
          </a:p>
          <a:p>
            <a:pPr lvl="2"/>
            <a:r>
              <a:rPr lang="en-US" dirty="0"/>
              <a:t>Potential N times performance gain</a:t>
            </a:r>
          </a:p>
        </p:txBody>
      </p:sp>
      <p:sp>
        <p:nvSpPr>
          <p:cNvPr id="6" name="Can 5"/>
          <p:cNvSpPr/>
          <p:nvPr/>
        </p:nvSpPr>
        <p:spPr>
          <a:xfrm>
            <a:off x="5840467" y="1716581"/>
            <a:ext cx="914400" cy="121615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7731332" y="1690689"/>
            <a:ext cx="914400" cy="121615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5840467" y="3393218"/>
            <a:ext cx="914400" cy="121615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7869837" y="3383669"/>
            <a:ext cx="914400" cy="121615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/>
          <p:cNvSpPr/>
          <p:nvPr/>
        </p:nvSpPr>
        <p:spPr>
          <a:xfrm>
            <a:off x="6041036" y="2143593"/>
            <a:ext cx="524656" cy="34477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7990694" y="2126378"/>
            <a:ext cx="524656" cy="34477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ingle Corner Rectangle 11"/>
          <p:cNvSpPr/>
          <p:nvPr/>
        </p:nvSpPr>
        <p:spPr>
          <a:xfrm>
            <a:off x="6035339" y="3656520"/>
            <a:ext cx="524656" cy="34477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ingle Corner Rectangle 12"/>
          <p:cNvSpPr/>
          <p:nvPr/>
        </p:nvSpPr>
        <p:spPr>
          <a:xfrm>
            <a:off x="8064709" y="3656520"/>
            <a:ext cx="524656" cy="34477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Rectangle 13"/>
          <p:cNvSpPr/>
          <p:nvPr/>
        </p:nvSpPr>
        <p:spPr>
          <a:xfrm>
            <a:off x="6329445" y="5036614"/>
            <a:ext cx="524656" cy="34477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ingle Corner Rectangle 14"/>
          <p:cNvSpPr/>
          <p:nvPr/>
        </p:nvSpPr>
        <p:spPr>
          <a:xfrm>
            <a:off x="6089603" y="2514259"/>
            <a:ext cx="524656" cy="344774"/>
          </a:xfrm>
          <a:prstGeom prst="round1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ingle Corner Rectangle 15"/>
          <p:cNvSpPr/>
          <p:nvPr/>
        </p:nvSpPr>
        <p:spPr>
          <a:xfrm>
            <a:off x="7818156" y="2592063"/>
            <a:ext cx="524656" cy="344774"/>
          </a:xfrm>
          <a:prstGeom prst="round1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ingle Corner Rectangle 16"/>
          <p:cNvSpPr/>
          <p:nvPr/>
        </p:nvSpPr>
        <p:spPr>
          <a:xfrm>
            <a:off x="6067117" y="4114439"/>
            <a:ext cx="524656" cy="381785"/>
          </a:xfrm>
          <a:prstGeom prst="round1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ingle Corner Rectangle 17"/>
          <p:cNvSpPr/>
          <p:nvPr/>
        </p:nvSpPr>
        <p:spPr>
          <a:xfrm>
            <a:off x="8089777" y="4133348"/>
            <a:ext cx="524656" cy="344774"/>
          </a:xfrm>
          <a:prstGeom prst="round1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Rectangle 18"/>
          <p:cNvSpPr/>
          <p:nvPr/>
        </p:nvSpPr>
        <p:spPr>
          <a:xfrm>
            <a:off x="6351931" y="5636245"/>
            <a:ext cx="524656" cy="344774"/>
          </a:xfrm>
          <a:prstGeom prst="round1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8240" y="507664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88240" y="562869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2</a:t>
            </a:r>
          </a:p>
        </p:txBody>
      </p:sp>
    </p:spTree>
    <p:extLst>
      <p:ext uri="{BB962C8B-B14F-4D97-AF65-F5344CB8AC3E}">
        <p14:creationId xmlns:p14="http://schemas.microsoft.com/office/powerpoint/2010/main" val="357353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 disk of data</a:t>
            </a:r>
          </a:p>
          <a:p>
            <a:r>
              <a:rPr lang="en-US" dirty="0"/>
              <a:t>Block-level striping (as in RAID-0)</a:t>
            </a:r>
          </a:p>
          <a:p>
            <a:r>
              <a:rPr lang="en-US" dirty="0"/>
              <a:t>Full redundancy / Mirroring</a:t>
            </a:r>
          </a:p>
          <a:p>
            <a:pPr lvl="1"/>
            <a:r>
              <a:rPr lang="en-US" dirty="0"/>
              <a:t>Every data disk is duplicated </a:t>
            </a:r>
          </a:p>
          <a:p>
            <a:r>
              <a:rPr lang="en-US" dirty="0"/>
              <a:t>Overhead = 100% (N = K)</a:t>
            </a:r>
          </a:p>
          <a:p>
            <a:r>
              <a:rPr lang="en-US" dirty="0"/>
              <a:t>How do parallelism help?</a:t>
            </a:r>
          </a:p>
          <a:p>
            <a:pPr lvl="1"/>
            <a:r>
              <a:rPr lang="en-US" dirty="0"/>
              <a:t>In addition to RAID-0</a:t>
            </a:r>
          </a:p>
          <a:p>
            <a:pPr lvl="1"/>
            <a:r>
              <a:rPr lang="en-US" dirty="0"/>
              <a:t>Now each block appear on two disks. </a:t>
            </a:r>
          </a:p>
          <a:p>
            <a:pPr lvl="1"/>
            <a:r>
              <a:rPr lang="en-US" dirty="0"/>
              <a:t>Two requests on the same disk can be served in parallel</a:t>
            </a:r>
          </a:p>
          <a:p>
            <a:pPr lvl="2"/>
            <a:r>
              <a:rPr lang="en-US" dirty="0"/>
              <a:t>As a side benefit, tends to shorten wait queues</a:t>
            </a:r>
          </a:p>
          <a:p>
            <a:pPr lvl="1"/>
            <a:r>
              <a:rPr lang="en-US" dirty="0"/>
              <a:t>Does not hurt writing much: as writing can be done in parallel</a:t>
            </a:r>
          </a:p>
          <a:p>
            <a:pPr lvl="2"/>
            <a:r>
              <a:rPr lang="en-US" dirty="0"/>
              <a:t>Although it is more likely that you have to seek at least one disk (even if in parallel)</a:t>
            </a:r>
          </a:p>
        </p:txBody>
      </p:sp>
    </p:spTree>
    <p:extLst>
      <p:ext uri="{BB962C8B-B14F-4D97-AF65-F5344CB8AC3E}">
        <p14:creationId xmlns:p14="http://schemas.microsoft.com/office/powerpoint/2010/main" val="3512923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RAID-2,3,4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RAID-1: 100% Overhead</a:t>
            </a:r>
          </a:p>
          <a:p>
            <a:r>
              <a:rPr lang="en-US" dirty="0"/>
              <a:t>Can we save the overhead </a:t>
            </a:r>
          </a:p>
          <a:p>
            <a:r>
              <a:rPr lang="en-US" dirty="0"/>
              <a:t>Notice we assume chance of two failures is low</a:t>
            </a:r>
          </a:p>
          <a:p>
            <a:r>
              <a:rPr lang="en-US" dirty="0"/>
              <a:t>So if we can store enough information to handle one error, that may be good enough</a:t>
            </a:r>
          </a:p>
        </p:txBody>
      </p:sp>
    </p:spTree>
    <p:extLst>
      <p:ext uri="{BB962C8B-B14F-4D97-AF65-F5344CB8AC3E}">
        <p14:creationId xmlns:p14="http://schemas.microsoft.com/office/powerpoint/2010/main" val="892712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22C-327D-4EC3-9B0E-7A6789F0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7C98-995F-45A7-8D4E-4ECF9044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Hamming code</a:t>
            </a:r>
          </a:p>
          <a:p>
            <a:r>
              <a:rPr lang="en-US" dirty="0"/>
              <a:t>Given N bits, one can have an algorithm to add some bits (roughly logarithmic number of bits)</a:t>
            </a:r>
          </a:p>
          <a:p>
            <a:r>
              <a:rPr lang="en-US" dirty="0"/>
              <a:t>If there is a single error, the Hamming code can determine which bit is the error bit and correct it automatically</a:t>
            </a:r>
          </a:p>
          <a:p>
            <a:r>
              <a:rPr lang="en-US" dirty="0"/>
              <a:t>Use bit-striping (i.e. the bits of a word is striped across disks)</a:t>
            </a:r>
          </a:p>
          <a:p>
            <a:r>
              <a:rPr lang="en-US" dirty="0"/>
              <a:t>The hamming code are stored in the extra disk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0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figure it out, the DBMS needs to know</a:t>
            </a:r>
          </a:p>
          <a:p>
            <a:pPr lvl="1"/>
            <a:r>
              <a:rPr lang="en-US" dirty="0"/>
              <a:t>How the data is organized</a:t>
            </a:r>
          </a:p>
          <a:p>
            <a:pPr lvl="1"/>
            <a:r>
              <a:rPr lang="en-US" dirty="0"/>
              <a:t>Where the data are</a:t>
            </a:r>
          </a:p>
          <a:p>
            <a:pPr lvl="1"/>
            <a:r>
              <a:rPr lang="en-US" dirty="0"/>
              <a:t>What are the operations involved to retrieve the data</a:t>
            </a:r>
          </a:p>
          <a:p>
            <a:pPr lvl="1"/>
            <a:r>
              <a:rPr lang="en-US" dirty="0"/>
              <a:t>The cost of the operations (so that the DBMS can pick the best one)</a:t>
            </a:r>
          </a:p>
          <a:p>
            <a:r>
              <a:rPr lang="en-US" dirty="0"/>
              <a:t>We will start with how data are organized</a:t>
            </a:r>
          </a:p>
        </p:txBody>
      </p:sp>
    </p:spTree>
    <p:extLst>
      <p:ext uri="{BB962C8B-B14F-4D97-AF65-F5344CB8AC3E}">
        <p14:creationId xmlns:p14="http://schemas.microsoft.com/office/powerpoint/2010/main" val="2497024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22C-327D-4EC3-9B0E-7A6789F0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RAID-3,4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7C98-995F-45A7-8D4E-4ECF9044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Hamming code is overkill also</a:t>
            </a:r>
          </a:p>
          <a:p>
            <a:r>
              <a:rPr lang="en-US" dirty="0"/>
              <a:t>If there is an error, usually there is some other means (e.g. look at the hardware) to determine where the error is. </a:t>
            </a:r>
          </a:p>
          <a:p>
            <a:r>
              <a:rPr lang="en-US" dirty="0"/>
              <a:t>So just need to detect an error</a:t>
            </a:r>
          </a:p>
          <a:p>
            <a:r>
              <a:rPr lang="en-US" dirty="0"/>
              <a:t>Use parity bit</a:t>
            </a:r>
          </a:p>
          <a:p>
            <a:pPr lvl="1"/>
            <a:r>
              <a:rPr lang="en-US" dirty="0"/>
              <a:t>Given a byte, add either a single 1 or 0 such that at the end the number of 1  bits are even</a:t>
            </a:r>
          </a:p>
          <a:p>
            <a:pPr lvl="1"/>
            <a:r>
              <a:rPr lang="en-US" dirty="0"/>
              <a:t>So now if a byte (+ parity) has odd number of 1s, then there is an error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9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22C-327D-4EC3-9B0E-7A6789F0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RAID-3,4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7C98-995F-45A7-8D4E-4ECF9044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RAID-3: bit-striping</a:t>
            </a:r>
          </a:p>
          <a:p>
            <a:r>
              <a:rPr lang="en-US" dirty="0"/>
              <a:t>RAID-4: block-striping, each parity is parity of one block on a disk (not across all disk)</a:t>
            </a:r>
          </a:p>
          <a:p>
            <a:pPr lvl="1"/>
            <a:r>
              <a:rPr lang="en-US" dirty="0"/>
              <a:t>Writes are more efficient</a:t>
            </a:r>
          </a:p>
          <a:p>
            <a:r>
              <a:rPr lang="en-US" dirty="0"/>
              <a:t>Overhead: 1 / N (since one disk only to store the parity bit)</a:t>
            </a:r>
          </a:p>
          <a:p>
            <a:r>
              <a:rPr lang="en-US" dirty="0" err="1"/>
              <a:t>Effeciency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Reading is fine</a:t>
            </a:r>
          </a:p>
          <a:p>
            <a:pPr lvl="1"/>
            <a:r>
              <a:rPr lang="en-US" dirty="0"/>
              <a:t>Writing can be an issue</a:t>
            </a:r>
          </a:p>
          <a:p>
            <a:pPr lvl="2"/>
            <a:r>
              <a:rPr lang="en-US" dirty="0"/>
              <a:t>The disk holding the parity bit is overhead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8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22C-327D-4EC3-9B0E-7A6789F0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7C98-995F-45A7-8D4E-4ECF9044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057611" cy="1169367"/>
          </a:xfrm>
        </p:spPr>
        <p:txBody>
          <a:bodyPr>
            <a:normAutofit/>
          </a:bodyPr>
          <a:lstStyle/>
          <a:p>
            <a:r>
              <a:rPr lang="en-US" dirty="0"/>
              <a:t>To overcome the bottleneck</a:t>
            </a:r>
          </a:p>
          <a:p>
            <a:r>
              <a:rPr lang="en-US" dirty="0"/>
              <a:t>Distribute the parity info across all disks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19" b="25063"/>
          <a:stretch/>
        </p:blipFill>
        <p:spPr>
          <a:xfrm>
            <a:off x="1814972" y="3253875"/>
            <a:ext cx="5010472" cy="1218270"/>
          </a:xfrm>
          <a:prstGeom prst="rect">
            <a:avLst/>
          </a:prstGeom>
        </p:spPr>
      </p:pic>
      <p:pic>
        <p:nvPicPr>
          <p:cNvPr id="21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7366" y="4891443"/>
            <a:ext cx="3125684" cy="16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4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22C-327D-4EC3-9B0E-7A6789F0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RAID-6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7C98-995F-45A7-8D4E-4ECF9044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057611" cy="11693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Similar to RAID-5</a:t>
            </a:r>
          </a:p>
          <a:p>
            <a:r>
              <a:rPr lang="en-US" dirty="0"/>
              <a:t>But store more error correction blocks to help detect more errors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230" b="452"/>
          <a:stretch/>
        </p:blipFill>
        <p:spPr>
          <a:xfrm>
            <a:off x="1830925" y="3429000"/>
            <a:ext cx="4653058" cy="11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61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-- 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16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-- 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/>
              <a:t>--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06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80CD-A58D-46E3-B4C4-7D31E508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6CF4-0C3C-47E9-A99C-37111765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Factors in choosing RAID level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/>
            <a:r>
              <a:rPr lang="en-US" altLang="en-US" dirty="0"/>
              <a:t>Including time taken to rebuild failed disk</a:t>
            </a:r>
          </a:p>
          <a:p>
            <a:r>
              <a:rPr lang="en-US" altLang="en-US" dirty="0"/>
              <a:t>RAID 0 is used only when data safety is not important </a:t>
            </a:r>
          </a:p>
          <a:p>
            <a:pPr lvl="1"/>
            <a:r>
              <a:rPr lang="en-US" altLang="en-US" dirty="0"/>
              <a:t>E.g., data can be recovered quickly from other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49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5C66-54EE-4145-9F92-54CE438C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298A2-161C-4601-BF58-BBCD38CA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6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399663"/>
            <a:ext cx="7566758" cy="486453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main types of storage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r>
              <a:rPr lang="en-US" altLang="en-US" dirty="0"/>
              <a:t>Nearly all database applications will require (at least some) non-volatile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6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4041" y="1388603"/>
            <a:ext cx="7721309" cy="510427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rgbClr val="002060"/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937" y="1966330"/>
            <a:ext cx="5190126" cy="44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E.g., 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6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319" y="1948253"/>
            <a:ext cx="4982742" cy="38770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811" y="3006048"/>
            <a:ext cx="2438279" cy="17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7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3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2332</TotalTime>
  <Words>3409</Words>
  <Application>Microsoft Office PowerPoint</Application>
  <PresentationFormat>On-screen Show (4:3)</PresentationFormat>
  <Paragraphs>364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Monotype Sorts</vt:lpstr>
      <vt:lpstr>Times New Roman</vt:lpstr>
      <vt:lpstr>Office Theme</vt:lpstr>
      <vt:lpstr>CS 5/7330</vt:lpstr>
      <vt:lpstr>Query Processing</vt:lpstr>
      <vt:lpstr>Query Processing</vt:lpstr>
      <vt:lpstr>Storage Devices</vt:lpstr>
      <vt:lpstr>Storage Devices</vt:lpstr>
      <vt:lpstr>Storage Devices</vt:lpstr>
      <vt:lpstr>Magnetic Hard Disk</vt:lpstr>
      <vt:lpstr>Magnetic Hard Disk</vt:lpstr>
      <vt:lpstr>Magnetic Hard Disk</vt:lpstr>
      <vt:lpstr>Magnetic Hard Disk</vt:lpstr>
      <vt:lpstr>Magnetic Hard Disk</vt:lpstr>
      <vt:lpstr>Magnetic Hard Disk</vt:lpstr>
      <vt:lpstr>Magnetic Hard Disk</vt:lpstr>
      <vt:lpstr>Magnetic Hard Disk</vt:lpstr>
      <vt:lpstr>Flash Storage</vt:lpstr>
      <vt:lpstr>NAND-based storage</vt:lpstr>
      <vt:lpstr>NAND-based storage</vt:lpstr>
      <vt:lpstr>NAND-based storage</vt:lpstr>
      <vt:lpstr>RAID</vt:lpstr>
      <vt:lpstr>RAID</vt:lpstr>
      <vt:lpstr>RAID</vt:lpstr>
      <vt:lpstr>RAID</vt:lpstr>
      <vt:lpstr>RAID levels</vt:lpstr>
      <vt:lpstr>RAID levels</vt:lpstr>
      <vt:lpstr>RAID-0</vt:lpstr>
      <vt:lpstr>RAID-0</vt:lpstr>
      <vt:lpstr>RAID-1</vt:lpstr>
      <vt:lpstr>RAID-2,3,4</vt:lpstr>
      <vt:lpstr>RAID-2</vt:lpstr>
      <vt:lpstr>RAID-3,4</vt:lpstr>
      <vt:lpstr>RAID-3,4</vt:lpstr>
      <vt:lpstr>RAID-5</vt:lpstr>
      <vt:lpstr>RAID-6</vt:lpstr>
      <vt:lpstr>RAID -- Redundancy</vt:lpstr>
      <vt:lpstr>RAID -- Redundancy</vt:lpstr>
      <vt:lpstr>RAID -- Parallelism</vt:lpstr>
      <vt:lpstr>RAID levels</vt:lpstr>
      <vt:lpstr>RAID levels</vt:lpstr>
      <vt:lpstr>Hardware Issues</vt:lpstr>
      <vt:lpstr>Hardware Issues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5/7330</dc:title>
  <dc:creator>King Ip Lin</dc:creator>
  <cp:lastModifiedBy>Lin, King Ip</cp:lastModifiedBy>
  <cp:revision>46</cp:revision>
  <dcterms:created xsi:type="dcterms:W3CDTF">2020-08-22T23:41:45Z</dcterms:created>
  <dcterms:modified xsi:type="dcterms:W3CDTF">2021-09-13T18:11:37Z</dcterms:modified>
</cp:coreProperties>
</file>